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embeddedFontLst>
    <p:embeddedFont>
      <p:font typeface="Arial Narrow" panose="020B0606020202030204" pitchFamily="34" charset="0"/>
      <p:regular r:id="rId28"/>
      <p:bold r:id="rId29"/>
      <p:italic r:id="rId30"/>
      <p:boldItalic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Libre Franklin Black" pitchFamily="2" charset="0"/>
      <p:bold r:id="rId36"/>
      <p:boldItalic r:id="rId37"/>
    </p:embeddedFont>
    <p:embeddedFont>
      <p:font typeface="Overlock" panose="020B0604020202020204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2" roundtripDataSignature="AMtx7mj77TwaVfV7zvc+gSzGCcJHEoNeR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rina Maldonado" initials="" lastIdx="1" clrIdx="0"/>
  <p:cmAuthor id="1" name="Yahira Larrondo Gonzalez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47172B2-220C-4473-B4C8-A68F736F260A}">
  <a:tblStyle styleId="{247172B2-220C-4473-B4C8-A68F736F260A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customschemas.google.com/relationships/presentationmetadata" Target="meta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font" Target="fonts/font14.fntdata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2-04-26T14:19:23.475" idx="1">
    <p:pos x="6000" y="0"/>
    <p:text>a qué refiere esta diapo? quizás ponerla al inicio?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AYK1HELo"/>
      </p:ext>
    </p:extLst>
  </p:cm>
  <p:cm authorId="1" dt="2022-04-26T14:19:23.475" idx="1">
    <p:pos x="6000" y="0"/>
    <p:text>la piden en el congreso, o sea, la sugieren</p:text>
    <p:extLst>
      <p:ext uri="{C676402C-5697-4E1C-873F-D02D1690AC5C}">
        <p15:threadingInfo xmlns:p15="http://schemas.microsoft.com/office/powerpoint/2012/main" timeZoneBias="0">
          <p15:parentCm authorId="0" idx="1"/>
        </p15:threadingInfo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AYK1HEL4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258ac099ba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6" name="Google Shape;146;g1258ac099ba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22155800fd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3" name="Google Shape;153;g122155800fd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9" name="Google Shape;15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6" name="Google Shape;16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4" name="Google Shape;17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3" name="Google Shape;183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22155800fd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93" name="Google Shape;193;g122155800fd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1" name="Google Shape;2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1258ac099ba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0" name="Google Shape;210;g1258ac099ba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258ac099ba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21" name="Google Shape;221;g1258ac099ba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2228262333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0" name="Google Shape;90;g12228262333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29" name="Google Shape;229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1258ac099ba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9" name="Google Shape;239;g1258ac099ba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1258ac099ba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46" name="Google Shape;246;g1258ac099ba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254abd974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53" name="Google Shape;253;g1254abd974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258ac099ba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60" name="Google Shape;260;g1258ac099ba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67" name="Google Shape;26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22155800fd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7" name="Google Shape;97;g122155800fd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258ac099b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4" name="Google Shape;104;g1258ac099b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258ac099ba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1" name="Google Shape;111;g1258ac099ba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8" name="Google Shape;11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22155800fd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5" name="Google Shape;125;g122155800fd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258ac099ba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2" name="Google Shape;132;g1258ac099ba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258ac099ba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9" name="Google Shape;139;g1258ac099ba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://data.uis.unesco.org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0000"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524000" y="1344036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ibre Franklin Black"/>
              <a:buNone/>
            </a:pPr>
            <a:r>
              <a:rPr lang="es-CL">
                <a:latin typeface="Libre Franklin Black"/>
                <a:ea typeface="Libre Franklin Black"/>
                <a:cs typeface="Libre Franklin Black"/>
                <a:sym typeface="Libre Franklin Black"/>
              </a:rPr>
              <a:t>Exclusión de las universidades selectivas en Chile</a:t>
            </a:r>
            <a:endParaRPr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7178575" y="4379675"/>
            <a:ext cx="4372500" cy="20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s-CL" sz="1800">
                <a:latin typeface="Arial Narrow"/>
                <a:ea typeface="Arial Narrow"/>
                <a:cs typeface="Arial Narrow"/>
                <a:sym typeface="Arial Narrow"/>
              </a:rPr>
              <a:t>Bruno Corradi </a:t>
            </a:r>
            <a:endParaRPr sz="1800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s-CL" sz="1800">
                <a:latin typeface="Arial Narrow"/>
                <a:ea typeface="Arial Narrow"/>
                <a:cs typeface="Arial Narrow"/>
                <a:sym typeface="Arial Narrow"/>
              </a:rPr>
              <a:t>(bruno-corradi@hotmail.com) </a:t>
            </a:r>
            <a:endParaRPr sz="1800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s-CL" sz="1800">
                <a:latin typeface="Arial Narrow"/>
                <a:ea typeface="Arial Narrow"/>
                <a:cs typeface="Arial Narrow"/>
                <a:sym typeface="Arial Narrow"/>
              </a:rPr>
              <a:t>Karina Maldonado </a:t>
            </a:r>
            <a:endParaRPr sz="1800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s-CL" sz="1800">
                <a:latin typeface="Arial Narrow"/>
                <a:ea typeface="Arial Narrow"/>
                <a:cs typeface="Arial Narrow"/>
                <a:sym typeface="Arial Narrow"/>
              </a:rPr>
              <a:t>(kvmaldonado@uc.cl)  </a:t>
            </a:r>
            <a:endParaRPr sz="1800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s-CL" sz="1800">
                <a:latin typeface="Arial Narrow"/>
                <a:ea typeface="Arial Narrow"/>
                <a:cs typeface="Arial Narrow"/>
                <a:sym typeface="Arial Narrow"/>
              </a:rPr>
              <a:t>Yahira Larrondo </a:t>
            </a:r>
            <a:endParaRPr sz="1800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s-CL" sz="1800">
                <a:latin typeface="Arial Narrow"/>
                <a:ea typeface="Arial Narrow"/>
                <a:cs typeface="Arial Narrow"/>
                <a:sym typeface="Arial Narrow"/>
              </a:rPr>
              <a:t>(yahilarrondo@gmail.com)</a:t>
            </a:r>
            <a:endParaRPr sz="1800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s-CL" sz="1800">
                <a:latin typeface="Arial Narrow"/>
                <a:ea typeface="Arial Narrow"/>
                <a:cs typeface="Arial Narrow"/>
                <a:sym typeface="Arial Narrow"/>
              </a:rPr>
              <a:t>Fondecyt N°1200343</a:t>
            </a:r>
            <a:endParaRPr sz="18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78571" y="0"/>
            <a:ext cx="5013429" cy="695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" descr="Imagen que contiene Logotipo&#10;&#10;Descripción generada automáticament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970" y="5177962"/>
            <a:ext cx="5616980" cy="1620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258ac099ba_0_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ibre Franklin Black"/>
              <a:buNone/>
            </a:pPr>
            <a:r>
              <a:rPr lang="es-CL">
                <a:latin typeface="Libre Franklin Black"/>
                <a:ea typeface="Libre Franklin Black"/>
                <a:cs typeface="Libre Franklin Black"/>
                <a:sym typeface="Libre Franklin Black"/>
              </a:rPr>
              <a:t>Metodología</a:t>
            </a:r>
            <a:endParaRPr sz="3400"/>
          </a:p>
        </p:txBody>
      </p:sp>
      <p:pic>
        <p:nvPicPr>
          <p:cNvPr id="149" name="Google Shape;149;g1258ac099ba_0_27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g1258ac099ba_0_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g122155800fd_0_96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g122155800fd_0_96"/>
          <p:cNvSpPr txBox="1"/>
          <p:nvPr/>
        </p:nvSpPr>
        <p:spPr>
          <a:xfrm>
            <a:off x="4278431" y="3004283"/>
            <a:ext cx="3635137" cy="849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s-CL" sz="4800" b="0" i="0" u="none" strike="noStrike" cap="none">
                <a:solidFill>
                  <a:schemeClr val="dk1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Resultados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3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"/>
          <p:cNvSpPr txBox="1"/>
          <p:nvPr/>
        </p:nvSpPr>
        <p:spPr>
          <a:xfrm>
            <a:off x="252450" y="105200"/>
            <a:ext cx="92928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L" sz="4400" b="0" i="0" u="none" strike="noStrike" cap="none">
                <a:solidFill>
                  <a:srgbClr val="000000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Resultados. Parte I: Descriptivos</a:t>
            </a:r>
            <a:endParaRPr sz="4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63" name="Google Shape;163;p3"/>
          <p:cNvGraphicFramePr/>
          <p:nvPr/>
        </p:nvGraphicFramePr>
        <p:xfrm>
          <a:off x="470338" y="1333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{247172B2-220C-4473-B4C8-A68F736F260A}</a:tableStyleId>
              </a:tblPr>
              <a:tblGrid>
                <a:gridCol w="1511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3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7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32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864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7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97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902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045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63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Inscritos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(N)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Rinden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Postulan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Matriculan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Inscritos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(N)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Rinden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Postulan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Matriculan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Escolaridad de los padres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Dependencia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134,685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87.2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39.7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77.1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Privada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20,790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99.0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79.8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85.9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5,408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94.4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56.5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79.5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Subvencionada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103,237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91.5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48.8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78.4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29,851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95.1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58.1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79.3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Municipal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75,641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86.1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38.5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77.1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879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96.4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64.1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81.6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Ingresos Fam.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4,825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97.9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70.5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83.4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Bajo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101,820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86.8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40.8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77.7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24,020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98.5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74.9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84.7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Medio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24,436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90.3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44.2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77.6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Rama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59,039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94.0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54.3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79.2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CH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140,988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92.2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57.2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80.8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Muy 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14,373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99.0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81.9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87.0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TP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58,700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85.5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26.3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71.5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Total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199,688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Total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199,688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17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7"/>
          <p:cNvSpPr txBox="1"/>
          <p:nvPr/>
        </p:nvSpPr>
        <p:spPr>
          <a:xfrm>
            <a:off x="252450" y="105200"/>
            <a:ext cx="92928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L" sz="4400" b="0" i="0" u="none" strike="noStrike" cap="none">
                <a:solidFill>
                  <a:srgbClr val="000000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Resultados. Parte I: Descriptivos</a:t>
            </a:r>
            <a:endParaRPr sz="4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70" name="Google Shape;170;p17"/>
          <p:cNvGraphicFramePr/>
          <p:nvPr/>
        </p:nvGraphicFramePr>
        <p:xfrm>
          <a:off x="470338" y="1333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{247172B2-220C-4473-B4C8-A68F736F260A}</a:tableStyleId>
              </a:tblPr>
              <a:tblGrid>
                <a:gridCol w="1511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3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7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32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864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7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97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902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045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63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Inscritos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(N)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Rinden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Postulan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Matriculan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Inscritos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(N)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Rinden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Postulan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Matriculan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Escolaridad de los padres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Dependencia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134,685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87.2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39.7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77.1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Privada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20,790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99.0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79.8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85.9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5,408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94.4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56.5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79.5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Subvencionada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103,237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91.5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48.8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78.4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29,851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95.1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58.1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79.3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Municipal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75,641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86.1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38.5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77.1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879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96.4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64.1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81.6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Ingresos Fam.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4,825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97.9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70.5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83.4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Bajo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101,820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86.8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40.8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77.7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24,020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98.5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74.9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84.7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Medio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24,436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90.3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44.2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77.6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Rama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59,039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94.0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54.3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79.2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CH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140,988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92.2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57.2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80.8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Muy 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14,373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99.0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81.9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87.0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TP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58,700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85.5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26.3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71.5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Total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199,688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Total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199,688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71" name="Google Shape;171;p17"/>
          <p:cNvSpPr/>
          <p:nvPr/>
        </p:nvSpPr>
        <p:spPr>
          <a:xfrm>
            <a:off x="9151280" y="2509738"/>
            <a:ext cx="595835" cy="1293777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18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18"/>
          <p:cNvSpPr txBox="1"/>
          <p:nvPr/>
        </p:nvSpPr>
        <p:spPr>
          <a:xfrm>
            <a:off x="252450" y="105200"/>
            <a:ext cx="92928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L" sz="4400" b="0" i="0" u="none" strike="noStrike" cap="none">
                <a:solidFill>
                  <a:srgbClr val="000000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Resultados. Parte I: Descriptivos</a:t>
            </a:r>
            <a:endParaRPr sz="4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78" name="Google Shape;178;p18"/>
          <p:cNvGraphicFramePr/>
          <p:nvPr/>
        </p:nvGraphicFramePr>
        <p:xfrm>
          <a:off x="470338" y="1333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{247172B2-220C-4473-B4C8-A68F736F260A}</a:tableStyleId>
              </a:tblPr>
              <a:tblGrid>
                <a:gridCol w="1511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3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7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32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864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7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97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902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045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63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Inscritos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(N)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Rinden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Postulan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Matriculan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Inscritos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(N)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Rinden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Postulan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Matriculan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Escolaridad de los padres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Dependencia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134,685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87.2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39.7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77.1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Privada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20,790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99.0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79.8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85.9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5,408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94.4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56.5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79.5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Subvencionada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103,237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91.5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48.8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78.4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29,851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95.1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58.1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79.3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Municipal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75,641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86.1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38.5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77.1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879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96.4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64.1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81.6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Ingresos Fam.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4,825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97.9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70.5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83.4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Bajo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101,820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86.8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40.8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77.7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24,020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98.5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74.9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84.7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Medio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24,436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90.3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44.2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77.6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Rama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59,039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94.0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54.3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79.2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CH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140,988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92.2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57.2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80.8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Muy 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14,373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99.0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81.9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87.0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TP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58,700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85.5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26.3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71.5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Total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199,688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Total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199,688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79" name="Google Shape;179;p18"/>
          <p:cNvSpPr/>
          <p:nvPr/>
        </p:nvSpPr>
        <p:spPr>
          <a:xfrm>
            <a:off x="9151280" y="2509738"/>
            <a:ext cx="595835" cy="1293777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18"/>
          <p:cNvSpPr/>
          <p:nvPr/>
        </p:nvSpPr>
        <p:spPr>
          <a:xfrm>
            <a:off x="10101349" y="2509737"/>
            <a:ext cx="595835" cy="1293777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19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19"/>
          <p:cNvSpPr txBox="1"/>
          <p:nvPr/>
        </p:nvSpPr>
        <p:spPr>
          <a:xfrm>
            <a:off x="252450" y="105200"/>
            <a:ext cx="92928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L" sz="4400" b="0" i="0" u="none" strike="noStrike" cap="none">
                <a:solidFill>
                  <a:srgbClr val="000000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Resultados. Parte I: Descriptivos</a:t>
            </a:r>
            <a:endParaRPr sz="4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87" name="Google Shape;187;p19"/>
          <p:cNvGraphicFramePr/>
          <p:nvPr/>
        </p:nvGraphicFramePr>
        <p:xfrm>
          <a:off x="470338" y="1333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{247172B2-220C-4473-B4C8-A68F736F260A}</a:tableStyleId>
              </a:tblPr>
              <a:tblGrid>
                <a:gridCol w="1511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3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7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32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864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7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97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902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045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63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Inscritos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(N)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Rinden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Postulan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Matriculan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Inscritos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(N)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Rinden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Postulan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Matriculan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(%)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Escolaridad de los padres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Dependencia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134,685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87.2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39.7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77.1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Privada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20,790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99.0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79.8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85.9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5,408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94.4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56.5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79.5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Subvencionada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103,237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91.5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48.8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78.4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29,851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95.1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58.1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79.3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Municipal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75,641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86.1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38.5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77.1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879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96.4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64.1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81.6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Ingresos Fam.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4,825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97.9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70.5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83.4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Bajo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101,820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86.8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40.8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77.7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24,020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98.5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74.9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84.7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Medio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24,436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90.3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44.2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77.6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Rama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59,039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94.0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54.3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79.2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CH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140,988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92.2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57.2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80.8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Muy 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14,373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99.0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81.9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87.0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TP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58,700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85.5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26.3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71.5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Total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199,688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0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Total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199,688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88" name="Google Shape;188;p19"/>
          <p:cNvSpPr/>
          <p:nvPr/>
        </p:nvSpPr>
        <p:spPr>
          <a:xfrm>
            <a:off x="9151280" y="2509738"/>
            <a:ext cx="595835" cy="1293777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9"/>
          <p:cNvSpPr/>
          <p:nvPr/>
        </p:nvSpPr>
        <p:spPr>
          <a:xfrm>
            <a:off x="10101349" y="2509737"/>
            <a:ext cx="595835" cy="1293777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9"/>
          <p:cNvSpPr/>
          <p:nvPr/>
        </p:nvSpPr>
        <p:spPr>
          <a:xfrm>
            <a:off x="11096643" y="2509736"/>
            <a:ext cx="595835" cy="1293777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g122155800fd_0_102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g122155800fd_0_102"/>
          <p:cNvSpPr txBox="1"/>
          <p:nvPr/>
        </p:nvSpPr>
        <p:spPr>
          <a:xfrm>
            <a:off x="252450" y="105200"/>
            <a:ext cx="9292800" cy="14034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L" sz="4400" b="0" i="0" u="none" strike="noStrike" cap="none">
                <a:solidFill>
                  <a:schemeClr val="dk1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Resultados. Parte II: Inferencial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L" sz="4400" b="0" i="0" u="none" strike="noStrike" cap="none">
                <a:solidFill>
                  <a:schemeClr val="dk1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Rendición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97" name="Google Shape;197;g122155800fd_0_102"/>
          <p:cNvGraphicFramePr/>
          <p:nvPr/>
        </p:nvGraphicFramePr>
        <p:xfrm>
          <a:off x="1290762" y="154322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{247172B2-220C-4473-B4C8-A68F736F260A}</a:tableStyleId>
              </a:tblPr>
              <a:tblGrid>
                <a:gridCol w="1774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8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8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1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95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113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11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6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Coeficiente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APE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Coeficiente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APE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Intercepto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3.097***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Sexo (Ref: Hombre)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Dependencia (Ref: Privada)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Mujer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0.139***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5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Subvencionada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-1.102***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-5.5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Escolaridad de los padres (Ref: 1)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Municipal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-1.448***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-8.6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0.691***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8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Ingresos Fam. (Ref: Bajo)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0.705***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Medio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0.0237***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0.958***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6.5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0.444***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3.6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1.243***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7.6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Muy 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0.948***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6.4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1.313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7.8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Total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199,688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Rama (Ref: CH)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TP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-0.248***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-2.2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98" name="Google Shape;198;g122155800fd_0_102"/>
          <p:cNvSpPr txBox="1">
            <a:spLocks noGrp="1"/>
          </p:cNvSpPr>
          <p:nvPr>
            <p:ph type="body" idx="1"/>
          </p:nvPr>
        </p:nvSpPr>
        <p:spPr>
          <a:xfrm>
            <a:off x="1290762" y="6106127"/>
            <a:ext cx="3000900" cy="4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s-CL" sz="1200">
                <a:latin typeface="Arial"/>
                <a:ea typeface="Arial"/>
                <a:cs typeface="Arial"/>
                <a:sym typeface="Arial"/>
              </a:rPr>
              <a:t>* p&lt;.05; ** p&lt;.01; *** p&lt;.001</a:t>
            </a:r>
            <a:endParaRPr sz="1200"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Google Shape;203;p20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0"/>
          <p:cNvSpPr txBox="1"/>
          <p:nvPr/>
        </p:nvSpPr>
        <p:spPr>
          <a:xfrm>
            <a:off x="252450" y="105200"/>
            <a:ext cx="9292800" cy="1348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L" sz="4400" b="0" i="0" u="none" strike="noStrike" cap="none">
                <a:solidFill>
                  <a:srgbClr val="000000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Resultados. Parte II: Inferencial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-CL" sz="4000" b="0" i="0" u="none" strike="noStrike" cap="none">
                <a:solidFill>
                  <a:srgbClr val="000000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Postulación</a:t>
            </a:r>
            <a:endParaRPr sz="40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05" name="Google Shape;205;p20"/>
          <p:cNvGraphicFramePr/>
          <p:nvPr/>
        </p:nvGraphicFramePr>
        <p:xfrm>
          <a:off x="456754" y="134915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{247172B2-220C-4473-B4C8-A68F736F260A}</a:tableStyleId>
              </a:tblPr>
              <a:tblGrid>
                <a:gridCol w="160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5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7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2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14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899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95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2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474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0312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495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025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Efecto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APE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Efecto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APE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Variable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Efecto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APE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5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Rama (Ref: CH)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Escolaridad (Ref: 1)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Ing. Fam. (Ref: Bajo)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TP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-6.1***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1.9***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Medio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-1.5***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6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-9.9***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6.6***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1.8*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5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Dependencia (Ref: Priv.)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2.0***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-2.7***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6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Subv.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-1.3**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5.1***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66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-6.9***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Muy 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-2.4***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6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Municipal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-0.9*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8.8***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8.8***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25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-11.9***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0.5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6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9.5***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6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-0.3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66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8.7***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06" name="Google Shape;206;p20"/>
          <p:cNvSpPr txBox="1"/>
          <p:nvPr/>
        </p:nvSpPr>
        <p:spPr>
          <a:xfrm>
            <a:off x="570915" y="5508848"/>
            <a:ext cx="3000900" cy="470100"/>
          </a:xfrm>
          <a:prstGeom prst="rect">
            <a:avLst/>
          </a:prstGeom>
          <a:blipFill rotWithShape="1">
            <a:blip r:embed="rId3">
              <a:alphaModFix amt="12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 p&lt;.05; ** p&lt;.01; *** p&lt;.001</a:t>
            </a:r>
            <a:endParaRPr sz="1200" b="0" i="0" u="none" strike="noStrike" cap="none">
              <a:solidFill>
                <a:srgbClr val="0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07" name="Google Shape;207;p20"/>
          <p:cNvSpPr/>
          <p:nvPr/>
        </p:nvSpPr>
        <p:spPr>
          <a:xfrm>
            <a:off x="3254441" y="2383280"/>
            <a:ext cx="763082" cy="924126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Google Shape;212;g1258ac099ba_0_68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g1258ac099ba_0_68"/>
          <p:cNvSpPr txBox="1"/>
          <p:nvPr/>
        </p:nvSpPr>
        <p:spPr>
          <a:xfrm>
            <a:off x="252450" y="105200"/>
            <a:ext cx="9292800" cy="1348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L" sz="4400" b="0" i="0" u="none" strike="noStrike" cap="none">
                <a:solidFill>
                  <a:schemeClr val="dk1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Resultados. Parte II: Inferencial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-CL" sz="4000" b="0" i="0" u="none" strike="noStrike" cap="none">
                <a:solidFill>
                  <a:schemeClr val="dk1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Postulación</a:t>
            </a:r>
            <a:endParaRPr sz="4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14" name="Google Shape;214;g1258ac099ba_0_68"/>
          <p:cNvGraphicFramePr/>
          <p:nvPr/>
        </p:nvGraphicFramePr>
        <p:xfrm>
          <a:off x="456754" y="134915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{247172B2-220C-4473-B4C8-A68F736F260A}</a:tableStyleId>
              </a:tblPr>
              <a:tblGrid>
                <a:gridCol w="160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5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7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2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14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899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95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2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474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0312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495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025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Efecto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APE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Efecto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APE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Variable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Efecto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APE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5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Rama (Ref: CH)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Escolaridad (Ref: 1)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Ing. Fam. (Ref: Bajo)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TP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-6.1***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1.9***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Medio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-1.5***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6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-9.9***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6.6***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1.8*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5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Dependencia (Ref: Priv.)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2.0***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-2.7***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6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Subv.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-1.3**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5.1***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66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-6.9***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1.8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Muy 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-2.4***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6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Municipal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-0.9*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8.8***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8.8***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25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-11.9***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0.5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6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9.5***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6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-0.3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66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8.7***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15" name="Google Shape;215;g1258ac099ba_0_68"/>
          <p:cNvSpPr txBox="1"/>
          <p:nvPr/>
        </p:nvSpPr>
        <p:spPr>
          <a:xfrm>
            <a:off x="570915" y="5508848"/>
            <a:ext cx="3000900" cy="470100"/>
          </a:xfrm>
          <a:prstGeom prst="rect">
            <a:avLst/>
          </a:prstGeom>
          <a:blipFill rotWithShape="1">
            <a:blip r:embed="rId3">
              <a:alphaModFix amt="12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-CL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 p&lt;.05; ** p&lt;.01; *** p&lt;.001</a:t>
            </a:r>
            <a:endParaRPr sz="1200" b="0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16" name="Google Shape;216;g1258ac099ba_0_68"/>
          <p:cNvSpPr/>
          <p:nvPr/>
        </p:nvSpPr>
        <p:spPr>
          <a:xfrm>
            <a:off x="3254441" y="2383280"/>
            <a:ext cx="763082" cy="924126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1258ac099ba_0_68"/>
          <p:cNvSpPr/>
          <p:nvPr/>
        </p:nvSpPr>
        <p:spPr>
          <a:xfrm>
            <a:off x="3254441" y="3926278"/>
            <a:ext cx="763082" cy="158257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1258ac099ba_0_68"/>
          <p:cNvSpPr/>
          <p:nvPr/>
        </p:nvSpPr>
        <p:spPr>
          <a:xfrm>
            <a:off x="11179241" y="4280169"/>
            <a:ext cx="763082" cy="855785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g1258ac099ba_0_75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g1258ac099ba_0_75"/>
          <p:cNvSpPr txBox="1"/>
          <p:nvPr/>
        </p:nvSpPr>
        <p:spPr>
          <a:xfrm>
            <a:off x="252450" y="105200"/>
            <a:ext cx="9292800" cy="1348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L" sz="4400" b="0" i="0" u="none" strike="noStrike" cap="none">
                <a:solidFill>
                  <a:schemeClr val="dk1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Resultados. Parte II: Inferencial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-CL" sz="4000" b="0" i="0" u="none" strike="noStrike" cap="none">
                <a:solidFill>
                  <a:schemeClr val="dk1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Matriculación</a:t>
            </a:r>
            <a:endParaRPr sz="4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25" name="Google Shape;225;g1258ac099ba_0_75"/>
          <p:cNvGraphicFramePr/>
          <p:nvPr/>
        </p:nvGraphicFramePr>
        <p:xfrm>
          <a:off x="456754" y="135888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{247172B2-220C-4473-B4C8-A68F736F260A}</a:tableStyleId>
              </a:tblPr>
              <a:tblGrid>
                <a:gridCol w="160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5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7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2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14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899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95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2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474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0312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495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025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Efecto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APE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Efecto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APE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Variable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Efecto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APE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5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Rama (Ref: CH)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Escolaridad (Ref: 1)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Ing. Fam. (Ref: Bajo)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TP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-1.6***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-0.1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Medio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-1.6***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6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-5.0***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1.7***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0.4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5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Dependencia (Ref: Priv.)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-0.7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-2.5***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6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Subv.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-0.2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1.2**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66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-2.7***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0.4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Muy 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-1.5*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6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Municipal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-0.9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2.2***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2.9***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25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-3.8***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0.0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6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2.5***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6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-0.1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66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2.4***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26" name="Google Shape;226;g1258ac099ba_0_75"/>
          <p:cNvSpPr txBox="1"/>
          <p:nvPr/>
        </p:nvSpPr>
        <p:spPr>
          <a:xfrm>
            <a:off x="570915" y="5508848"/>
            <a:ext cx="3000900" cy="4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s-CL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 p&lt;.05; ** p&lt;.01; *** p&lt;.001</a:t>
            </a:r>
            <a:endParaRPr sz="1200" b="0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2228262333_0_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ibre Franklin Black"/>
              <a:buNone/>
            </a:pPr>
            <a:r>
              <a:rPr lang="es-CL">
                <a:latin typeface="Libre Franklin Black"/>
                <a:ea typeface="Libre Franklin Black"/>
                <a:cs typeface="Libre Franklin Black"/>
                <a:sym typeface="Libre Franklin Black"/>
              </a:rPr>
              <a:t>Antecedentes</a:t>
            </a:r>
            <a:endParaRPr sz="3400"/>
          </a:p>
        </p:txBody>
      </p:sp>
      <p:sp>
        <p:nvSpPr>
          <p:cNvPr id="93" name="Google Shape;93;g12228262333_0_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 Narrow"/>
              <a:buChar char="•"/>
            </a:pPr>
            <a:r>
              <a:rPr lang="es-CL">
                <a:latin typeface="Arial Narrow"/>
                <a:ea typeface="Arial Narrow"/>
                <a:cs typeface="Arial Narrow"/>
                <a:sym typeface="Arial Narrow"/>
              </a:rPr>
              <a:t>Expansión del Sistema de Educación Superior (SES) chileno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94" name="Google Shape;94;g12228262333_0_11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21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1"/>
          <p:cNvSpPr txBox="1"/>
          <p:nvPr/>
        </p:nvSpPr>
        <p:spPr>
          <a:xfrm>
            <a:off x="252450" y="105200"/>
            <a:ext cx="9292800" cy="1348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L" sz="4400" b="0" i="0" u="none" strike="noStrike" cap="none">
                <a:solidFill>
                  <a:srgbClr val="000000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Resultados. Parte II: Inferencial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-CL" sz="4000" b="0" i="0" u="none" strike="noStrike" cap="none">
                <a:solidFill>
                  <a:srgbClr val="000000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Matriculación</a:t>
            </a:r>
            <a:endParaRPr sz="40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33" name="Google Shape;233;p21"/>
          <p:cNvGraphicFramePr/>
          <p:nvPr/>
        </p:nvGraphicFramePr>
        <p:xfrm>
          <a:off x="456754" y="135888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{247172B2-220C-4473-B4C8-A68F736F260A}</a:tableStyleId>
              </a:tblPr>
              <a:tblGrid>
                <a:gridCol w="160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5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7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2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14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899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95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2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474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0312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495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025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Efecto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APE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Variable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Efecto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APE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>
                          <a:solidFill>
                            <a:schemeClr val="dk1"/>
                          </a:solidFill>
                        </a:rPr>
                        <a:t>Variable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Efecto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APE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5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Rama (Ref: CH)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Escolaridad (Ref: 1)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Ing. Fam. (Ref: Bajo)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TP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-1.6***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-0.1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Medio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-1.6***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6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-5.0***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1.7***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0.4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5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Dependencia (Ref: Priv.)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3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-0.7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-2.5***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6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Subv.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-0.2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1.2**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1.1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66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-2.7***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0.4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Muy alto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-1.5*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6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Municipal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-0.9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2.2***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2.9***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25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-3.8***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5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0.0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6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2.5***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66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6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-0.1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66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Indirecto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CL" sz="1400" u="none" strike="noStrike" cap="none"/>
                        <a:t>2.4***</a:t>
                      </a: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34" name="Google Shape;234;p21"/>
          <p:cNvSpPr txBox="1"/>
          <p:nvPr/>
        </p:nvSpPr>
        <p:spPr>
          <a:xfrm>
            <a:off x="570915" y="5508848"/>
            <a:ext cx="3000900" cy="4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 p&lt;.05; ** p&lt;.01; *** p&lt;.001</a:t>
            </a:r>
            <a:endParaRPr sz="1200" b="0" i="0" u="none" strike="noStrike" cap="none">
              <a:solidFill>
                <a:srgbClr val="0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35" name="Google Shape;235;p21"/>
          <p:cNvSpPr/>
          <p:nvPr/>
        </p:nvSpPr>
        <p:spPr>
          <a:xfrm>
            <a:off x="3254441" y="3926278"/>
            <a:ext cx="763082" cy="158257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21"/>
          <p:cNvSpPr/>
          <p:nvPr/>
        </p:nvSpPr>
        <p:spPr>
          <a:xfrm>
            <a:off x="3254441" y="2393004"/>
            <a:ext cx="763082" cy="924128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258ac099ba_0_5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ibre Franklin Black"/>
              <a:buNone/>
            </a:pPr>
            <a:r>
              <a:rPr lang="es-CL">
                <a:latin typeface="Libre Franklin Black"/>
                <a:ea typeface="Libre Franklin Black"/>
                <a:cs typeface="Libre Franklin Black"/>
                <a:sym typeface="Libre Franklin Black"/>
              </a:rPr>
              <a:t>Resultados</a:t>
            </a:r>
            <a:endParaRPr/>
          </a:p>
        </p:txBody>
      </p:sp>
      <p:sp>
        <p:nvSpPr>
          <p:cNvPr id="242" name="Google Shape;242;g1258ac099ba_0_5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815000" cy="46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937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Arial"/>
              <a:buChar char="•"/>
            </a:pPr>
            <a:r>
              <a:rPr lang="es-CL" sz="2600">
                <a:latin typeface="Arial"/>
                <a:ea typeface="Arial"/>
                <a:cs typeface="Arial"/>
                <a:sym typeface="Arial"/>
              </a:rPr>
              <a:t>El origen de los estudiantes se </a:t>
            </a:r>
            <a:r>
              <a:rPr lang="es-CL" sz="2600" b="1" u="sng">
                <a:latin typeface="Arial"/>
                <a:ea typeface="Arial"/>
                <a:cs typeface="Arial"/>
                <a:sym typeface="Arial"/>
              </a:rPr>
              <a:t>expresa en sus resultados</a:t>
            </a:r>
            <a:r>
              <a:rPr lang="es-CL" sz="2600">
                <a:latin typeface="Arial"/>
                <a:ea typeface="Arial"/>
                <a:cs typeface="Arial"/>
                <a:sym typeface="Arial"/>
              </a:rPr>
              <a:t> en la PSU, lo que luego se traduce en su progreso a través del proceso de admisión, particularmente en la </a:t>
            </a:r>
            <a:r>
              <a:rPr lang="es-CL" sz="2600" b="1" u="sng">
                <a:latin typeface="Arial"/>
                <a:ea typeface="Arial"/>
                <a:cs typeface="Arial"/>
                <a:sym typeface="Arial"/>
              </a:rPr>
              <a:t>decisión de postular</a:t>
            </a:r>
            <a:r>
              <a:rPr lang="es-CL" sz="2600">
                <a:latin typeface="Arial"/>
                <a:ea typeface="Arial"/>
                <a:cs typeface="Arial"/>
                <a:sym typeface="Arial"/>
              </a:rPr>
              <a:t>. 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marL="457200" lvl="0" indent="-3937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Arial"/>
              <a:buChar char="•"/>
            </a:pPr>
            <a:r>
              <a:rPr lang="es-CL" sz="2600">
                <a:latin typeface="Arial"/>
                <a:ea typeface="Arial"/>
                <a:cs typeface="Arial"/>
                <a:sym typeface="Arial"/>
              </a:rPr>
              <a:t>En la etapa de matriculación prácticamente desaparece la diferencia entre estudiantes de diferente origen. 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marL="457200" lvl="0" indent="-3937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Arial"/>
              <a:buChar char="•"/>
            </a:pPr>
            <a:r>
              <a:rPr lang="es-CL" sz="2600">
                <a:latin typeface="Arial"/>
                <a:ea typeface="Arial"/>
                <a:cs typeface="Arial"/>
                <a:sym typeface="Arial"/>
              </a:rPr>
              <a:t>El proceso de admisión al SUA </a:t>
            </a:r>
            <a:r>
              <a:rPr lang="es-CL" sz="2600" b="1" u="sng">
                <a:latin typeface="Arial"/>
                <a:ea typeface="Arial"/>
                <a:cs typeface="Arial"/>
                <a:sym typeface="Arial"/>
              </a:rPr>
              <a:t>reproduce las desigualdades</a:t>
            </a:r>
            <a:r>
              <a:rPr lang="es-CL" sz="2600">
                <a:latin typeface="Arial"/>
                <a:ea typeface="Arial"/>
                <a:cs typeface="Arial"/>
                <a:sym typeface="Arial"/>
              </a:rPr>
              <a:t> de origen, reafirmando que el acceso a las universidades selectivas depende de las condiciones económicas, sociales y culturales de los estudiantes</a:t>
            </a:r>
            <a:endParaRPr sz="4300"/>
          </a:p>
        </p:txBody>
      </p:sp>
      <p:pic>
        <p:nvPicPr>
          <p:cNvPr id="243" name="Google Shape;243;g1258ac099ba_0_53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258ac099ba_0_8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ibre Franklin Black"/>
              <a:buNone/>
            </a:pPr>
            <a:r>
              <a:rPr lang="es-CL">
                <a:latin typeface="Libre Franklin Black"/>
                <a:ea typeface="Libre Franklin Black"/>
                <a:cs typeface="Libre Franklin Black"/>
                <a:sym typeface="Libre Franklin Black"/>
              </a:rPr>
              <a:t>Reflexiones finales</a:t>
            </a:r>
            <a:endParaRPr/>
          </a:p>
        </p:txBody>
      </p:sp>
      <p:sp>
        <p:nvSpPr>
          <p:cNvPr id="249" name="Google Shape;249;g1258ac099ba_0_8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788300" cy="409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937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Arial"/>
              <a:buChar char="•"/>
            </a:pPr>
            <a:r>
              <a:rPr lang="es-CL" sz="2600">
                <a:latin typeface="Arial"/>
                <a:ea typeface="Arial"/>
                <a:cs typeface="Arial"/>
                <a:sym typeface="Arial"/>
              </a:rPr>
              <a:t>La exclusión del proceso de admisión al SUA ocurre principalmente en la </a:t>
            </a:r>
            <a:r>
              <a:rPr lang="es-CL" sz="2600" b="1" u="sng">
                <a:latin typeface="Arial"/>
                <a:ea typeface="Arial"/>
                <a:cs typeface="Arial"/>
                <a:sym typeface="Arial"/>
              </a:rPr>
              <a:t>etapa de postulación</a:t>
            </a:r>
            <a:r>
              <a:rPr lang="es-CL" sz="2600">
                <a:latin typeface="Arial"/>
                <a:ea typeface="Arial"/>
                <a:cs typeface="Arial"/>
                <a:sym typeface="Arial"/>
              </a:rPr>
              <a:t>, como consecuencia de la expresión de las desigualdades socioeconómicas en el </a:t>
            </a:r>
            <a:r>
              <a:rPr lang="es-CL" sz="2600" b="1" u="sng">
                <a:latin typeface="Arial"/>
                <a:ea typeface="Arial"/>
                <a:cs typeface="Arial"/>
                <a:sym typeface="Arial"/>
              </a:rPr>
              <a:t>puntaje PSU.</a:t>
            </a:r>
            <a:r>
              <a:rPr lang="es-CL" sz="2600">
                <a:latin typeface="Arial"/>
                <a:ea typeface="Arial"/>
                <a:cs typeface="Arial"/>
                <a:sym typeface="Arial"/>
              </a:rPr>
              <a:t> 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marL="457200" lvl="0" indent="-3937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Arial"/>
              <a:buChar char="•"/>
            </a:pPr>
            <a:r>
              <a:rPr lang="es-CL" sz="2600">
                <a:latin typeface="Arial"/>
                <a:ea typeface="Arial"/>
                <a:cs typeface="Arial"/>
                <a:sym typeface="Arial"/>
              </a:rPr>
              <a:t>Se debe revisar el </a:t>
            </a:r>
            <a:r>
              <a:rPr lang="es-CL" sz="2600" b="1" u="sng">
                <a:latin typeface="Arial"/>
                <a:ea typeface="Arial"/>
                <a:cs typeface="Arial"/>
                <a:sym typeface="Arial"/>
              </a:rPr>
              <a:t>proceso de admisión al SUA</a:t>
            </a:r>
            <a:r>
              <a:rPr lang="es-CL" sz="2600">
                <a:latin typeface="Arial"/>
                <a:ea typeface="Arial"/>
                <a:cs typeface="Arial"/>
                <a:sym typeface="Arial"/>
              </a:rPr>
              <a:t> para evitar que reproduzca las desigualdades arrastradas de los niveles formativos previos. 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marL="457200" lvl="0" indent="-3937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es-CL" sz="2600">
                <a:latin typeface="Arial"/>
                <a:ea typeface="Arial"/>
                <a:cs typeface="Arial"/>
                <a:sym typeface="Arial"/>
              </a:rPr>
              <a:t>No necesariamente cambiando la prueba se termina el problema. La PSU sería tan solo el termómetro que indica la presencia de fiebre. </a:t>
            </a:r>
            <a:endParaRPr sz="2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0" name="Google Shape;250;g1258ac099ba_0_83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254abd9742_0_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CL" sz="4000">
                <a:latin typeface="Arial Narrow"/>
                <a:ea typeface="Arial Narrow"/>
                <a:cs typeface="Arial Narrow"/>
                <a:sym typeface="Arial Narrow"/>
              </a:rPr>
              <a:t>Acceso, educación superior, exclusión, equidad</a:t>
            </a:r>
            <a:endParaRPr sz="40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256" name="Google Shape;256;g1254abd9742_0_0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g1254abd9742_0_0"/>
          <p:cNvSpPr txBox="1"/>
          <p:nvPr/>
        </p:nvSpPr>
        <p:spPr>
          <a:xfrm>
            <a:off x="441775" y="441775"/>
            <a:ext cx="76785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L" sz="4400" b="0" i="0" u="none" strike="noStrike" cap="none">
                <a:solidFill>
                  <a:schemeClr val="dk1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Conceptos centrales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1258ac099ba_0_9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ibre Franklin Black"/>
              <a:buNone/>
            </a:pPr>
            <a:r>
              <a:rPr lang="es-CL">
                <a:latin typeface="Libre Franklin Black"/>
                <a:ea typeface="Libre Franklin Black"/>
                <a:cs typeface="Libre Franklin Black"/>
                <a:sym typeface="Libre Franklin Black"/>
              </a:rPr>
              <a:t>Referencias</a:t>
            </a:r>
            <a:endParaRPr/>
          </a:p>
        </p:txBody>
      </p:sp>
      <p:sp>
        <p:nvSpPr>
          <p:cNvPr id="263" name="Google Shape;263;g1258ac099ba_0_95"/>
          <p:cNvSpPr txBox="1">
            <a:spLocks noGrp="1"/>
          </p:cNvSpPr>
          <p:nvPr>
            <p:ph type="body" idx="1"/>
          </p:nvPr>
        </p:nvSpPr>
        <p:spPr>
          <a:xfrm>
            <a:off x="623875" y="1557725"/>
            <a:ext cx="10788300" cy="409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5560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s-CL" sz="20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Canales, M., Opazo, A. &amp; Camps, J. 2016. Salir del cuarto: Expectativas juveniles en el Chile de hoy. </a:t>
            </a:r>
            <a:r>
              <a:rPr lang="es-CL" sz="2000" i="1">
                <a:latin typeface="Arial"/>
                <a:ea typeface="Arial"/>
                <a:cs typeface="Arial"/>
                <a:sym typeface="Arial"/>
              </a:rPr>
              <a:t>Última Década,</a:t>
            </a:r>
            <a:r>
              <a:rPr lang="es-CL" sz="2000">
                <a:latin typeface="Arial"/>
                <a:ea typeface="Arial"/>
                <a:cs typeface="Arial"/>
                <a:sym typeface="Arial"/>
              </a:rPr>
              <a:t>  44, 73-108.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457200" lvl="0" indent="-355600" algn="just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s-CL" sz="2000">
                <a:latin typeface="Arial"/>
                <a:ea typeface="Arial"/>
                <a:cs typeface="Arial"/>
                <a:sym typeface="Arial"/>
              </a:rPr>
              <a:t>Garcés, C., &amp; Jarpa, C. 2015. Capacidad predictiva de las notas en enseñanza media sobre el rendimiento en pruebas de selección universitaria: el caso chileno,. </a:t>
            </a:r>
            <a:r>
              <a:rPr lang="es-CL" sz="2000" i="1">
                <a:latin typeface="Arial"/>
                <a:ea typeface="Arial"/>
                <a:cs typeface="Arial"/>
                <a:sym typeface="Arial"/>
              </a:rPr>
              <a:t>Aula Abierta,</a:t>
            </a:r>
            <a:r>
              <a:rPr lang="es-CL" sz="2000">
                <a:latin typeface="Arial"/>
                <a:ea typeface="Arial"/>
                <a:cs typeface="Arial"/>
                <a:sym typeface="Arial"/>
              </a:rPr>
              <a:t> 43(2), 61-68.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457200" lvl="0" indent="-355600" algn="just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s-CL" sz="2000">
                <a:latin typeface="Arial"/>
                <a:ea typeface="Arial"/>
                <a:cs typeface="Arial"/>
                <a:sym typeface="Arial"/>
              </a:rPr>
              <a:t>Farías, M., &amp; Carrasco, R. 2012. Diferencias en resultados académicos entre educación técnico-profesional y humanista-científica en Chile,. </a:t>
            </a:r>
            <a:r>
              <a:rPr lang="es-CL" sz="2000" i="1">
                <a:latin typeface="Arial"/>
                <a:ea typeface="Arial"/>
                <a:cs typeface="Arial"/>
                <a:sym typeface="Arial"/>
              </a:rPr>
              <a:t>Calidad en la Educación,</a:t>
            </a:r>
            <a:r>
              <a:rPr lang="es-CL" sz="2000">
                <a:latin typeface="Arial"/>
                <a:ea typeface="Arial"/>
                <a:cs typeface="Arial"/>
                <a:sym typeface="Arial"/>
              </a:rPr>
              <a:t> 36, 87-121.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457200" lvl="0" indent="-355600" algn="just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s-CL" sz="2000">
                <a:latin typeface="Arial"/>
                <a:ea typeface="Arial"/>
                <a:cs typeface="Arial"/>
                <a:sym typeface="Arial"/>
              </a:rPr>
              <a:t>Kohler, U., Karlson, K. and Holm, A. 2011. Comparación de coeficientes de modelos de probabilidad no lineales anidados,. </a:t>
            </a:r>
            <a:r>
              <a:rPr lang="es-CL" sz="2000" i="1">
                <a:latin typeface="Arial"/>
                <a:ea typeface="Arial"/>
                <a:cs typeface="Arial"/>
                <a:sym typeface="Arial"/>
              </a:rPr>
              <a:t>The Stata Journal, </a:t>
            </a:r>
            <a:r>
              <a:rPr lang="es-CL" sz="2000">
                <a:latin typeface="Arial"/>
                <a:ea typeface="Arial"/>
                <a:cs typeface="Arial"/>
                <a:sym typeface="Arial"/>
              </a:rPr>
              <a:t>11(3), 420–438.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457200" lvl="0" indent="-355600" algn="just" rtl="0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s-CL" sz="2000">
                <a:latin typeface="Arial"/>
                <a:ea typeface="Arial"/>
                <a:cs typeface="Arial"/>
                <a:sym typeface="Arial"/>
              </a:rPr>
              <a:t>Ministerio de Desarrollo Social 2018.</a:t>
            </a:r>
            <a:r>
              <a:rPr lang="es-CL" sz="2000" i="1">
                <a:latin typeface="Arial"/>
                <a:ea typeface="Arial"/>
                <a:cs typeface="Arial"/>
                <a:sym typeface="Arial"/>
              </a:rPr>
              <a:t> Encuesta de caracterización socioeconómica nacional (CASEN)</a:t>
            </a:r>
            <a:r>
              <a:rPr lang="es-CL" sz="2000">
                <a:latin typeface="Arial"/>
                <a:ea typeface="Arial"/>
                <a:cs typeface="Arial"/>
                <a:sym typeface="Arial"/>
              </a:rPr>
              <a:t>. Santiago de Chile: Ministerio de Desarrollo Social.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457200" lvl="0" indent="-355600" algn="just" rtl="0">
              <a:lnSpc>
                <a:spcPct val="105000"/>
              </a:lnSpc>
              <a:spcBef>
                <a:spcPts val="1000"/>
              </a:spcBef>
              <a:spcAft>
                <a:spcPts val="1000"/>
              </a:spcAft>
              <a:buSzPts val="2000"/>
              <a:buFont typeface="Arial"/>
              <a:buChar char="•"/>
            </a:pPr>
            <a:r>
              <a:rPr lang="es-CL" sz="2000">
                <a:latin typeface="Arial"/>
                <a:ea typeface="Arial"/>
                <a:cs typeface="Arial"/>
                <a:sym typeface="Arial"/>
              </a:rPr>
              <a:t>UESCO (2021). UNESCO Institute for Statistics data on education. </a:t>
            </a:r>
            <a:r>
              <a:rPr lang="es-CL" sz="2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http://data.uis.unesco.org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4" name="Google Shape;264;g1258ac099ba_0_95" descr="Imagen que contiene Logotipo&#10;&#10;Descripción generada automáticament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0000"/>
          </a:blip>
          <a:stretch>
            <a:fillRect/>
          </a:stretch>
        </a:blipFill>
        <a:effectLst/>
      </p:bgPr>
    </p:bg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"/>
          <p:cNvSpPr txBox="1">
            <a:spLocks noGrp="1"/>
          </p:cNvSpPr>
          <p:nvPr>
            <p:ph type="subTitle" idx="1"/>
          </p:nvPr>
        </p:nvSpPr>
        <p:spPr>
          <a:xfrm>
            <a:off x="4051102" y="6465238"/>
            <a:ext cx="3731491" cy="392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s-CL" sz="1800">
                <a:latin typeface="Overlock"/>
                <a:ea typeface="Overlock"/>
                <a:cs typeface="Overlock"/>
                <a:sym typeface="Overlock"/>
              </a:rPr>
              <a:t>Concepción 26 -29 Abril 2022</a:t>
            </a:r>
            <a:endParaRPr/>
          </a:p>
        </p:txBody>
      </p:sp>
      <p:pic>
        <p:nvPicPr>
          <p:cNvPr id="270" name="Google Shape;270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5921" y="4461164"/>
            <a:ext cx="8340155" cy="1157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4" descr="Imagen que contiene Logotipo&#10;&#10;Descripción generada automáticament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65471" y="872411"/>
            <a:ext cx="8861057" cy="2556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g122155800fd_0_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73575" y="730275"/>
            <a:ext cx="12484926" cy="5572126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g122155800fd_0_4"/>
          <p:cNvSpPr txBox="1">
            <a:spLocks noGrp="1"/>
          </p:cNvSpPr>
          <p:nvPr>
            <p:ph type="body" idx="1"/>
          </p:nvPr>
        </p:nvSpPr>
        <p:spPr>
          <a:xfrm>
            <a:off x="1923150" y="301625"/>
            <a:ext cx="8707200" cy="7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5630"/>
              <a:buNone/>
            </a:pPr>
            <a:r>
              <a:rPr lang="es-CL">
                <a:latin typeface="Arial Narrow"/>
                <a:ea typeface="Arial Narrow"/>
                <a:cs typeface="Arial Narrow"/>
                <a:sym typeface="Arial Narrow"/>
              </a:rPr>
              <a:t>Gráfico 1: Evolución matrícula Sistema de Educación Superior chileno (1964-2021)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01" name="Google Shape;101;g122155800fd_0_4"/>
          <p:cNvSpPr txBox="1">
            <a:spLocks noGrp="1"/>
          </p:cNvSpPr>
          <p:nvPr>
            <p:ph type="body" idx="1"/>
          </p:nvPr>
        </p:nvSpPr>
        <p:spPr>
          <a:xfrm>
            <a:off x="240475" y="6302400"/>
            <a:ext cx="3000900" cy="4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lang="es-CL" sz="1800">
                <a:latin typeface="Arial Narrow"/>
                <a:ea typeface="Arial Narrow"/>
                <a:cs typeface="Arial Narrow"/>
                <a:sym typeface="Arial Narrow"/>
              </a:rPr>
              <a:t>Fuente: UIS, UNESCO (2022)</a:t>
            </a:r>
            <a:endParaRPr sz="1800"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258ac099ba_0_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ibre Franklin Black"/>
              <a:buNone/>
            </a:pPr>
            <a:r>
              <a:rPr lang="es-CL">
                <a:latin typeface="Libre Franklin Black"/>
                <a:ea typeface="Libre Franklin Black"/>
                <a:cs typeface="Libre Franklin Black"/>
                <a:sym typeface="Libre Franklin Black"/>
              </a:rPr>
              <a:t>Antecedentes</a:t>
            </a:r>
            <a:endParaRPr sz="3400"/>
          </a:p>
        </p:txBody>
      </p:sp>
      <p:sp>
        <p:nvSpPr>
          <p:cNvPr id="107" name="Google Shape;107;g1258ac099ba_0_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 Narrow"/>
              <a:buChar char="•"/>
            </a:pPr>
            <a:r>
              <a:rPr lang="es-CL">
                <a:latin typeface="Arial Narrow"/>
                <a:ea typeface="Arial Narrow"/>
                <a:cs typeface="Arial Narrow"/>
                <a:sym typeface="Arial Narrow"/>
              </a:rPr>
              <a:t>Expansión del Sistema de Educación Superior (SES) chileno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CL">
                <a:latin typeface="Arial Narrow"/>
                <a:ea typeface="Arial Narrow"/>
                <a:cs typeface="Arial Narrow"/>
                <a:sym typeface="Arial Narrow"/>
              </a:rPr>
              <a:t>→ Acceso de sectores </a:t>
            </a:r>
            <a:r>
              <a:rPr lang="es-CL" b="1" u="sng">
                <a:latin typeface="Arial Narrow"/>
                <a:ea typeface="Arial Narrow"/>
                <a:cs typeface="Arial Narrow"/>
                <a:sym typeface="Arial Narrow"/>
              </a:rPr>
              <a:t>previamente marginados</a:t>
            </a:r>
            <a:r>
              <a:rPr lang="es-CL">
                <a:latin typeface="Arial Narrow"/>
                <a:ea typeface="Arial Narrow"/>
                <a:cs typeface="Arial Narrow"/>
                <a:sym typeface="Arial Narrow"/>
              </a:rPr>
              <a:t> (Ministerio de Desarrollo Social, 2018). 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CL">
                <a:latin typeface="Arial Narrow"/>
                <a:ea typeface="Arial Narrow"/>
                <a:cs typeface="Arial Narrow"/>
                <a:sym typeface="Arial Narrow"/>
              </a:rPr>
              <a:t>→ Sin embargo, mantención de la </a:t>
            </a:r>
            <a:r>
              <a:rPr lang="es-CL" b="1" u="sng">
                <a:latin typeface="Arial Narrow"/>
                <a:ea typeface="Arial Narrow"/>
                <a:cs typeface="Arial Narrow"/>
                <a:sym typeface="Arial Narrow"/>
              </a:rPr>
              <a:t>exclusión de las universidades de mayor selectividad</a:t>
            </a:r>
            <a:r>
              <a:rPr lang="es-CL">
                <a:latin typeface="Arial Narrow"/>
                <a:ea typeface="Arial Narrow"/>
                <a:cs typeface="Arial Narrow"/>
                <a:sym typeface="Arial Narrow"/>
              </a:rPr>
              <a:t> (participantes del Sistema Único de Admisión [SUA]).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108" name="Google Shape;108;g1258ac099ba_0_0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258ac099ba_0_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ibre Franklin Black"/>
              <a:buNone/>
            </a:pPr>
            <a:r>
              <a:rPr lang="es-CL">
                <a:latin typeface="Libre Franklin Black"/>
                <a:ea typeface="Libre Franklin Black"/>
                <a:cs typeface="Libre Franklin Black"/>
                <a:sym typeface="Libre Franklin Black"/>
              </a:rPr>
              <a:t>Antecedentes</a:t>
            </a:r>
            <a:endParaRPr sz="3400"/>
          </a:p>
        </p:txBody>
      </p:sp>
      <p:sp>
        <p:nvSpPr>
          <p:cNvPr id="114" name="Google Shape;114;g1258ac099ba_0_9"/>
          <p:cNvSpPr txBox="1">
            <a:spLocks noGrp="1"/>
          </p:cNvSpPr>
          <p:nvPr>
            <p:ph type="body" idx="1"/>
          </p:nvPr>
        </p:nvSpPr>
        <p:spPr>
          <a:xfrm>
            <a:off x="838200" y="1690825"/>
            <a:ext cx="10707900" cy="48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457200" lvl="0" indent="-334327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64285"/>
              <a:buFont typeface="Arial Narrow"/>
              <a:buChar char="•"/>
            </a:pPr>
            <a:r>
              <a:rPr lang="es-CL">
                <a:latin typeface="Arial Narrow"/>
                <a:ea typeface="Arial Narrow"/>
                <a:cs typeface="Arial Narrow"/>
                <a:sym typeface="Arial Narrow"/>
              </a:rPr>
              <a:t>Con respecto a la exclusión de las universidades selectivas: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69498"/>
              <a:buNone/>
            </a:pPr>
            <a:r>
              <a:rPr lang="es-CL">
                <a:latin typeface="Arial Narrow"/>
                <a:ea typeface="Arial Narrow"/>
                <a:cs typeface="Arial Narrow"/>
                <a:sym typeface="Arial Narrow"/>
              </a:rPr>
              <a:t>→ Evidencia de una relación entre las características de la </a:t>
            </a:r>
            <a:r>
              <a:rPr lang="es-CL" b="1" u="sng">
                <a:latin typeface="Arial Narrow"/>
                <a:ea typeface="Arial Narrow"/>
                <a:cs typeface="Arial Narrow"/>
                <a:sym typeface="Arial Narrow"/>
              </a:rPr>
              <a:t>formación secundaria y los resultados en la PSU</a:t>
            </a:r>
            <a:r>
              <a:rPr lang="es-CL">
                <a:latin typeface="Arial Narrow"/>
                <a:ea typeface="Arial Narrow"/>
                <a:cs typeface="Arial Narrow"/>
                <a:sym typeface="Arial Narrow"/>
              </a:rPr>
              <a:t> (Farías &amp; Carrasco, 2012; Garcés &amp; Jarpa, 2015). 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69498"/>
              <a:buNone/>
            </a:pPr>
            <a:r>
              <a:rPr lang="es-CL">
                <a:latin typeface="Arial Narrow"/>
                <a:ea typeface="Arial Narrow"/>
                <a:cs typeface="Arial Narrow"/>
                <a:sym typeface="Arial Narrow"/>
              </a:rPr>
              <a:t>→ Evidencia de que los estudiantes </a:t>
            </a:r>
            <a:r>
              <a:rPr lang="es-CL" b="1" u="sng">
                <a:latin typeface="Arial Narrow"/>
                <a:ea typeface="Arial Narrow"/>
                <a:cs typeface="Arial Narrow"/>
                <a:sym typeface="Arial Narrow"/>
              </a:rPr>
              <a:t>enfrentan el proceso</a:t>
            </a:r>
            <a:r>
              <a:rPr lang="es-CL">
                <a:latin typeface="Arial Narrow"/>
                <a:ea typeface="Arial Narrow"/>
                <a:cs typeface="Arial Narrow"/>
                <a:sym typeface="Arial Narrow"/>
              </a:rPr>
              <a:t> de admisión </a:t>
            </a:r>
            <a:r>
              <a:rPr lang="es-CL" b="1" u="sng">
                <a:latin typeface="Arial Narrow"/>
                <a:ea typeface="Arial Narrow"/>
                <a:cs typeface="Arial Narrow"/>
                <a:sym typeface="Arial Narrow"/>
              </a:rPr>
              <a:t>de manera diferenciada</a:t>
            </a:r>
            <a:r>
              <a:rPr lang="es-CL">
                <a:latin typeface="Arial Narrow"/>
                <a:ea typeface="Arial Narrow"/>
                <a:cs typeface="Arial Narrow"/>
                <a:sym typeface="Arial Narrow"/>
              </a:rPr>
              <a:t> según su origen socioeconómico (Canales et al., 2016).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69498"/>
              <a:buNone/>
            </a:pPr>
            <a:r>
              <a:rPr lang="es-CL">
                <a:latin typeface="Arial Narrow"/>
                <a:ea typeface="Arial Narrow"/>
                <a:cs typeface="Arial Narrow"/>
                <a:sym typeface="Arial Narrow"/>
              </a:rPr>
              <a:t>→ Sin embargo, no se ha identificado </a:t>
            </a:r>
            <a:r>
              <a:rPr lang="es-CL" b="1" u="sng">
                <a:latin typeface="Arial Narrow"/>
                <a:ea typeface="Arial Narrow"/>
                <a:cs typeface="Arial Narrow"/>
                <a:sym typeface="Arial Narrow"/>
              </a:rPr>
              <a:t>la etapa del proceso</a:t>
            </a:r>
            <a:r>
              <a:rPr lang="es-CL">
                <a:latin typeface="Arial Narrow"/>
                <a:ea typeface="Arial Narrow"/>
                <a:cs typeface="Arial Narrow"/>
                <a:sym typeface="Arial Narrow"/>
              </a:rPr>
              <a:t> en qué quedan excluidos los estudiantes ni si es producto de sus puntajes en la PSU o de sus decisiones, aun teniendo los puntajes. 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115" name="Google Shape;115;g1258ac099ba_0_9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L" sz="2600" b="1" u="sng"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Cuantificar</a:t>
            </a:r>
            <a:r>
              <a:rPr lang="es-CL" sz="2600">
                <a:latin typeface="Arial"/>
                <a:ea typeface="Arial"/>
                <a:cs typeface="Arial"/>
                <a:sym typeface="Arial"/>
              </a:rPr>
              <a:t> el impacto del </a:t>
            </a:r>
            <a:r>
              <a:rPr lang="es-CL" sz="2600" b="1" u="sng">
                <a:latin typeface="Arial"/>
                <a:ea typeface="Arial"/>
                <a:cs typeface="Arial"/>
                <a:sym typeface="Arial"/>
              </a:rPr>
              <a:t>origen de los estudiantes</a:t>
            </a:r>
            <a:r>
              <a:rPr lang="es-CL" sz="2600">
                <a:latin typeface="Arial"/>
                <a:ea typeface="Arial"/>
                <a:cs typeface="Arial"/>
                <a:sym typeface="Arial"/>
              </a:rPr>
              <a:t> en la </a:t>
            </a:r>
            <a:r>
              <a:rPr lang="es-CL" sz="2600" b="1" u="sng">
                <a:latin typeface="Arial"/>
                <a:ea typeface="Arial"/>
                <a:cs typeface="Arial"/>
                <a:sym typeface="Arial"/>
              </a:rPr>
              <a:t>probabilidad de avanzar</a:t>
            </a:r>
            <a:r>
              <a:rPr lang="es-CL" sz="2600">
                <a:latin typeface="Arial"/>
                <a:ea typeface="Arial"/>
                <a:cs typeface="Arial"/>
                <a:sym typeface="Arial"/>
              </a:rPr>
              <a:t> a través del proceso de admisión al SUA para así identificar en qué etapa y por qué motivo se originan las desigualdades en el acceso. 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121" name="Google Shape;121;p2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8" cy="73028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"/>
          <p:cNvSpPr txBox="1"/>
          <p:nvPr/>
        </p:nvSpPr>
        <p:spPr>
          <a:xfrm>
            <a:off x="838200" y="547225"/>
            <a:ext cx="76785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CL" sz="4400" b="0" i="0" u="none" strike="noStrike" cap="none">
                <a:solidFill>
                  <a:schemeClr val="dk1"/>
                </a:solidFill>
                <a:latin typeface="Libre Franklin Black"/>
                <a:ea typeface="Libre Franklin Black"/>
                <a:cs typeface="Libre Franklin Black"/>
                <a:sym typeface="Libre Franklin Black"/>
              </a:rPr>
              <a:t>Objetivo de investigación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22155800fd_0_85"/>
          <p:cNvSpPr txBox="1">
            <a:spLocks noGrp="1"/>
          </p:cNvSpPr>
          <p:nvPr>
            <p:ph type="body" idx="1"/>
          </p:nvPr>
        </p:nvSpPr>
        <p:spPr>
          <a:xfrm>
            <a:off x="316800" y="1300675"/>
            <a:ext cx="11759700" cy="49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 Narrow"/>
              <a:buChar char="•"/>
            </a:pPr>
            <a:r>
              <a:rPr lang="es-CL" sz="2300">
                <a:latin typeface="Arial"/>
                <a:ea typeface="Arial"/>
                <a:cs typeface="Arial"/>
                <a:sym typeface="Arial"/>
              </a:rPr>
              <a:t>Se utilizaron datos proporcionados por el </a:t>
            </a:r>
            <a:r>
              <a:rPr lang="es-CL" sz="2300" b="1" u="sng">
                <a:latin typeface="Arial"/>
                <a:ea typeface="Arial"/>
                <a:cs typeface="Arial"/>
                <a:sym typeface="Arial"/>
              </a:rPr>
              <a:t>DEMRE</a:t>
            </a:r>
            <a:r>
              <a:rPr lang="es-CL" sz="2300">
                <a:latin typeface="Arial"/>
                <a:ea typeface="Arial"/>
                <a:cs typeface="Arial"/>
                <a:sym typeface="Arial"/>
              </a:rPr>
              <a:t> para el proceso de admisión 2019. 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457200" lvl="0" indent="-37465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300"/>
              <a:buFont typeface="Arial"/>
              <a:buChar char="•"/>
            </a:pPr>
            <a:r>
              <a:rPr lang="es-CL" sz="2300">
                <a:latin typeface="Arial"/>
                <a:ea typeface="Arial"/>
                <a:cs typeface="Arial"/>
                <a:sym typeface="Arial"/>
              </a:rPr>
              <a:t>Análisis de </a:t>
            </a:r>
            <a:r>
              <a:rPr lang="es-CL" sz="2300" b="1" u="sng">
                <a:latin typeface="Arial"/>
                <a:ea typeface="Arial"/>
                <a:cs typeface="Arial"/>
                <a:sym typeface="Arial"/>
              </a:rPr>
              <a:t>regresión logística</a:t>
            </a:r>
            <a:r>
              <a:rPr lang="es-CL" sz="2300">
                <a:latin typeface="Arial"/>
                <a:ea typeface="Arial"/>
                <a:cs typeface="Arial"/>
                <a:sym typeface="Arial"/>
              </a:rPr>
              <a:t>. 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457200" lvl="0" indent="-37465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300"/>
              <a:buFont typeface="Arial"/>
              <a:buChar char="•"/>
            </a:pPr>
            <a:r>
              <a:rPr lang="es-CL" sz="2300">
                <a:latin typeface="Arial"/>
                <a:ea typeface="Arial"/>
                <a:cs typeface="Arial"/>
                <a:sym typeface="Arial"/>
              </a:rPr>
              <a:t>Tres variables dependientes: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914400" lvl="1" indent="-3746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Font typeface="Arial"/>
              <a:buChar char="•"/>
            </a:pPr>
            <a:r>
              <a:rPr lang="es-CL" sz="2300" b="1" u="sng">
                <a:latin typeface="Arial"/>
                <a:ea typeface="Arial"/>
                <a:cs typeface="Arial"/>
                <a:sym typeface="Arial"/>
              </a:rPr>
              <a:t>Rindió la PSU o no</a:t>
            </a:r>
            <a:r>
              <a:rPr lang="es-CL" sz="2300">
                <a:latin typeface="Arial"/>
                <a:ea typeface="Arial"/>
                <a:cs typeface="Arial"/>
                <a:sym typeface="Arial"/>
              </a:rPr>
              <a:t>? 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914400" lvl="1" indent="-3746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Font typeface="Arial"/>
              <a:buChar char="•"/>
            </a:pPr>
            <a:r>
              <a:rPr lang="es-CL" sz="2300" b="1" u="sng">
                <a:latin typeface="Arial"/>
                <a:ea typeface="Arial"/>
                <a:cs typeface="Arial"/>
                <a:sym typeface="Arial"/>
              </a:rPr>
              <a:t>Postuló o no</a:t>
            </a:r>
            <a:r>
              <a:rPr lang="es-CL" sz="2300">
                <a:latin typeface="Arial"/>
                <a:ea typeface="Arial"/>
                <a:cs typeface="Arial"/>
                <a:sym typeface="Arial"/>
              </a:rPr>
              <a:t>? (Solo entre quienes rindieron)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914400" lvl="1" indent="-3746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Font typeface="Arial"/>
              <a:buChar char="•"/>
            </a:pPr>
            <a:r>
              <a:rPr lang="es-CL" sz="2300">
                <a:latin typeface="Arial"/>
                <a:ea typeface="Arial"/>
                <a:cs typeface="Arial"/>
                <a:sym typeface="Arial"/>
              </a:rPr>
              <a:t>En caso de ser seleccionado, se </a:t>
            </a:r>
            <a:r>
              <a:rPr lang="es-CL" sz="2300" b="1" u="sng">
                <a:latin typeface="Arial"/>
                <a:ea typeface="Arial"/>
                <a:cs typeface="Arial"/>
                <a:sym typeface="Arial"/>
              </a:rPr>
              <a:t>matriculó o no</a:t>
            </a:r>
            <a:r>
              <a:rPr lang="es-CL" sz="2300">
                <a:latin typeface="Arial"/>
                <a:ea typeface="Arial"/>
                <a:cs typeface="Arial"/>
                <a:sym typeface="Arial"/>
              </a:rPr>
              <a:t>? (Solo entre quienes fueron seleccionados)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457200" lvl="0" indent="-41910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3000"/>
              <a:buFont typeface="Arial Narrow"/>
              <a:buChar char="•"/>
            </a:pPr>
            <a:r>
              <a:rPr lang="es-CL" sz="2300">
                <a:latin typeface="Arial"/>
                <a:ea typeface="Arial"/>
                <a:cs typeface="Arial"/>
                <a:sym typeface="Arial"/>
              </a:rPr>
              <a:t>Variables de control: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914400" lvl="1" indent="-3746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s-CL" sz="2300">
                <a:latin typeface="Arial"/>
                <a:ea typeface="Arial"/>
                <a:cs typeface="Arial"/>
                <a:sym typeface="Arial"/>
              </a:rPr>
              <a:t>Sexo (Masculino 0, Femenino 1) 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914400" lvl="1" indent="-3746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s-CL" sz="2300">
                <a:latin typeface="Arial"/>
                <a:ea typeface="Arial"/>
                <a:cs typeface="Arial"/>
                <a:sym typeface="Arial"/>
              </a:rPr>
              <a:t>Puntaje NEM (150-850)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914400" lvl="1" indent="-374650" algn="just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2300"/>
              <a:buChar char="•"/>
            </a:pPr>
            <a:r>
              <a:rPr lang="es-CL" sz="2300">
                <a:latin typeface="Arial"/>
                <a:ea typeface="Arial"/>
                <a:cs typeface="Arial"/>
                <a:sym typeface="Arial"/>
              </a:rPr>
              <a:t>Promedio en la PSU de matemática y lenguaje (150-850)</a:t>
            </a:r>
            <a:endParaRPr sz="2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g122155800fd_0_85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g122155800fd_0_85"/>
          <p:cNvSpPr txBox="1">
            <a:spLocks noGrp="1"/>
          </p:cNvSpPr>
          <p:nvPr>
            <p:ph type="title"/>
          </p:nvPr>
        </p:nvSpPr>
        <p:spPr>
          <a:xfrm>
            <a:off x="838200" y="1508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ibre Franklin Black"/>
              <a:buNone/>
            </a:pPr>
            <a:r>
              <a:rPr lang="es-CL">
                <a:latin typeface="Libre Franklin Black"/>
                <a:ea typeface="Libre Franklin Black"/>
                <a:cs typeface="Libre Franklin Black"/>
                <a:sym typeface="Libre Franklin Black"/>
              </a:rPr>
              <a:t>Metodología</a:t>
            </a:r>
            <a:endParaRPr sz="3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258ac099ba_0_21"/>
          <p:cNvSpPr txBox="1">
            <a:spLocks noGrp="1"/>
          </p:cNvSpPr>
          <p:nvPr>
            <p:ph type="title"/>
          </p:nvPr>
        </p:nvSpPr>
        <p:spPr>
          <a:xfrm>
            <a:off x="838200" y="1508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ibre Franklin Black"/>
              <a:buNone/>
            </a:pPr>
            <a:r>
              <a:rPr lang="es-CL">
                <a:latin typeface="Libre Franklin Black"/>
                <a:ea typeface="Libre Franklin Black"/>
                <a:cs typeface="Libre Franklin Black"/>
                <a:sym typeface="Libre Franklin Black"/>
              </a:rPr>
              <a:t>Metodología</a:t>
            </a:r>
            <a:endParaRPr sz="3400"/>
          </a:p>
        </p:txBody>
      </p:sp>
      <p:sp>
        <p:nvSpPr>
          <p:cNvPr id="135" name="Google Shape;135;g1258ac099ba_0_21"/>
          <p:cNvSpPr txBox="1">
            <a:spLocks noGrp="1"/>
          </p:cNvSpPr>
          <p:nvPr>
            <p:ph type="body" idx="1"/>
          </p:nvPr>
        </p:nvSpPr>
        <p:spPr>
          <a:xfrm>
            <a:off x="231300" y="1476525"/>
            <a:ext cx="11960700" cy="49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 Narrow"/>
              <a:buChar char="•"/>
            </a:pPr>
            <a:r>
              <a:rPr lang="es-CL" sz="2300">
                <a:latin typeface="Arial"/>
                <a:ea typeface="Arial"/>
                <a:cs typeface="Arial"/>
                <a:sym typeface="Arial"/>
              </a:rPr>
              <a:t>Variables independientes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91440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 Narrow"/>
              <a:buChar char="•"/>
            </a:pPr>
            <a:r>
              <a:rPr lang="es-CL" sz="2300">
                <a:latin typeface="Arial"/>
                <a:ea typeface="Arial"/>
                <a:cs typeface="Arial"/>
                <a:sym typeface="Arial"/>
              </a:rPr>
              <a:t>Educación de los padres (Ambos sin ES, Uno con ES incompleta, Uno con ES completa, Ambos con ES incompleta, Uno con ES completa y otro incompleta, Ambos con ES completa)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91440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 Narrow"/>
              <a:buChar char="•"/>
            </a:pPr>
            <a:r>
              <a:rPr lang="es-CL" sz="2300">
                <a:latin typeface="Arial"/>
                <a:ea typeface="Arial"/>
                <a:cs typeface="Arial"/>
                <a:sym typeface="Arial"/>
              </a:rPr>
              <a:t>Ingresos familiares (Bajo, Medio, Alto, Muy alto)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91440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 Narrow"/>
              <a:buChar char="•"/>
            </a:pPr>
            <a:r>
              <a:rPr lang="es-CL" sz="2300">
                <a:latin typeface="Arial"/>
                <a:ea typeface="Arial"/>
                <a:cs typeface="Arial"/>
                <a:sym typeface="Arial"/>
              </a:rPr>
              <a:t>Dependencia educacional del establecimiento secundario (PPriv, PSub, Mun)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914400" lvl="1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 Narrow"/>
              <a:buChar char="•"/>
            </a:pPr>
            <a:r>
              <a:rPr lang="es-CL" sz="2300">
                <a:latin typeface="Arial"/>
                <a:ea typeface="Arial"/>
                <a:cs typeface="Arial"/>
                <a:sym typeface="Arial"/>
              </a:rPr>
              <a:t>Rama educacional del establecimiento secundario (CH 0, TP 1)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3900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136" name="Google Shape;136;g1258ac099ba_0_21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12000"/>
          </a:blip>
          <a:stretch>
            <a:fillRect/>
          </a:stretch>
        </a:blip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258ac099ba_0_15"/>
          <p:cNvSpPr txBox="1">
            <a:spLocks noGrp="1"/>
          </p:cNvSpPr>
          <p:nvPr>
            <p:ph type="body" idx="1"/>
          </p:nvPr>
        </p:nvSpPr>
        <p:spPr>
          <a:xfrm>
            <a:off x="216150" y="1448000"/>
            <a:ext cx="11759700" cy="49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19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 Narrow"/>
              <a:buChar char="•"/>
            </a:pPr>
            <a:r>
              <a:rPr lang="es-CL" sz="2300">
                <a:latin typeface="Arial"/>
                <a:ea typeface="Arial"/>
                <a:cs typeface="Arial"/>
                <a:sym typeface="Arial"/>
              </a:rPr>
              <a:t>Pero, la literatura ha mostrado que el origen socioeconómico de los estudiantes puede tener tanto </a:t>
            </a:r>
            <a:r>
              <a:rPr lang="es-CL" sz="2300" b="1" u="sng">
                <a:latin typeface="Arial"/>
                <a:ea typeface="Arial"/>
                <a:cs typeface="Arial"/>
                <a:sym typeface="Arial"/>
              </a:rPr>
              <a:t>efectos directos como indirectos</a:t>
            </a:r>
            <a:r>
              <a:rPr lang="es-CL" sz="2300">
                <a:latin typeface="Arial"/>
                <a:ea typeface="Arial"/>
                <a:cs typeface="Arial"/>
                <a:sym typeface="Arial"/>
              </a:rPr>
              <a:t> en sus decisiones dentro del sistema educativo (Boudon, 1974). 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457200" lvl="0" indent="-41910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3000"/>
              <a:buFont typeface="Arial Narrow"/>
              <a:buChar char="•"/>
            </a:pPr>
            <a:r>
              <a:rPr lang="es-CL" sz="2300">
                <a:latin typeface="Arial"/>
                <a:ea typeface="Arial"/>
                <a:cs typeface="Arial"/>
                <a:sym typeface="Arial"/>
              </a:rPr>
              <a:t>Por lo mismo, se utilizó el método </a:t>
            </a:r>
            <a:r>
              <a:rPr lang="es-CL" sz="2300" b="1" u="sng">
                <a:latin typeface="Arial"/>
                <a:ea typeface="Arial"/>
                <a:cs typeface="Arial"/>
                <a:sym typeface="Arial"/>
              </a:rPr>
              <a:t>Karlson-Holm-Breen (</a:t>
            </a:r>
            <a:r>
              <a:rPr lang="es-CL" sz="2300" b="1" i="1" u="sng">
                <a:latin typeface="Arial"/>
                <a:ea typeface="Arial"/>
                <a:cs typeface="Arial"/>
                <a:sym typeface="Arial"/>
              </a:rPr>
              <a:t>khb</a:t>
            </a:r>
            <a:r>
              <a:rPr lang="es-CL" sz="2300" b="1" u="sng">
                <a:latin typeface="Arial"/>
                <a:ea typeface="Arial"/>
                <a:cs typeface="Arial"/>
                <a:sym typeface="Arial"/>
              </a:rPr>
              <a:t>)</a:t>
            </a:r>
            <a:r>
              <a:rPr lang="es-CL" sz="2300">
                <a:latin typeface="Arial"/>
                <a:ea typeface="Arial"/>
                <a:cs typeface="Arial"/>
                <a:sym typeface="Arial"/>
              </a:rPr>
              <a:t> para descomponer la incidencia del origen de los estudiantes en su efecto directo e indirecto (a través del promedio en la PSU). 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457200" lvl="0" indent="-41910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3000"/>
              <a:buFont typeface="Arial Narrow"/>
              <a:buChar char="•"/>
            </a:pPr>
            <a:r>
              <a:rPr lang="es-CL" sz="2300">
                <a:latin typeface="Arial"/>
                <a:ea typeface="Arial"/>
                <a:cs typeface="Arial"/>
                <a:sym typeface="Arial"/>
              </a:rPr>
              <a:t>El método </a:t>
            </a:r>
            <a:r>
              <a:rPr lang="es-CL" sz="2300" i="1">
                <a:latin typeface="Arial"/>
                <a:ea typeface="Arial"/>
                <a:cs typeface="Arial"/>
                <a:sym typeface="Arial"/>
              </a:rPr>
              <a:t>khb</a:t>
            </a:r>
            <a:r>
              <a:rPr lang="es-CL" sz="2300">
                <a:latin typeface="Arial"/>
                <a:ea typeface="Arial"/>
                <a:cs typeface="Arial"/>
                <a:sym typeface="Arial"/>
              </a:rPr>
              <a:t> permite realizar </a:t>
            </a:r>
            <a:r>
              <a:rPr lang="es-CL" sz="2300" b="1" u="sng">
                <a:latin typeface="Arial"/>
                <a:ea typeface="Arial"/>
                <a:cs typeface="Arial"/>
                <a:sym typeface="Arial"/>
              </a:rPr>
              <a:t>análisis de sendero en modelos no lineales</a:t>
            </a:r>
            <a:r>
              <a:rPr lang="es-CL" sz="2300">
                <a:latin typeface="Arial"/>
                <a:ea typeface="Arial"/>
                <a:cs typeface="Arial"/>
                <a:sym typeface="Arial"/>
              </a:rPr>
              <a:t> (Kohler, Karlson y Holm, 2011). 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457200" lvl="0" indent="-37465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300"/>
              <a:buFont typeface="Arial"/>
              <a:buChar char="•"/>
            </a:pPr>
            <a:r>
              <a:rPr lang="es-CL" sz="2300">
                <a:latin typeface="Arial"/>
                <a:ea typeface="Arial"/>
                <a:cs typeface="Arial"/>
                <a:sym typeface="Arial"/>
              </a:rPr>
              <a:t>No solo se reportan los coeficientes de la regresión, sino también los </a:t>
            </a:r>
            <a:r>
              <a:rPr lang="es-CL" sz="2300" b="1" u="sng">
                <a:latin typeface="Arial"/>
                <a:ea typeface="Arial"/>
                <a:cs typeface="Arial"/>
                <a:sym typeface="Arial"/>
              </a:rPr>
              <a:t>Average Partial Effects (APE)</a:t>
            </a:r>
            <a:r>
              <a:rPr lang="es-CL" sz="2300">
                <a:latin typeface="Arial"/>
                <a:ea typeface="Arial"/>
                <a:cs typeface="Arial"/>
                <a:sym typeface="Arial"/>
              </a:rPr>
              <a:t>. 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3900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142" name="Google Shape;142;g1258ac099ba_0_15" descr="Imagen que contiene Logotip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45377" y="0"/>
            <a:ext cx="2531127" cy="73028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g1258ac099ba_0_15"/>
          <p:cNvSpPr txBox="1">
            <a:spLocks noGrp="1"/>
          </p:cNvSpPr>
          <p:nvPr>
            <p:ph type="title"/>
          </p:nvPr>
        </p:nvSpPr>
        <p:spPr>
          <a:xfrm>
            <a:off x="838200" y="1508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ibre Franklin Black"/>
              <a:buNone/>
            </a:pPr>
            <a:r>
              <a:rPr lang="es-CL">
                <a:latin typeface="Libre Franklin Black"/>
                <a:ea typeface="Libre Franklin Black"/>
                <a:cs typeface="Libre Franklin Black"/>
                <a:sym typeface="Libre Franklin Black"/>
              </a:rPr>
              <a:t>Metodología</a:t>
            </a:r>
            <a:endParaRPr sz="3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2054</Words>
  <Application>Microsoft Office PowerPoint</Application>
  <PresentationFormat>Panorámica</PresentationFormat>
  <Paragraphs>814</Paragraphs>
  <Slides>25</Slides>
  <Notes>25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1" baseType="lpstr">
      <vt:lpstr>Libre Franklin Black</vt:lpstr>
      <vt:lpstr>Calibri</vt:lpstr>
      <vt:lpstr>Overlock</vt:lpstr>
      <vt:lpstr>Arial</vt:lpstr>
      <vt:lpstr>Arial Narrow</vt:lpstr>
      <vt:lpstr>Tema de Office</vt:lpstr>
      <vt:lpstr>Exclusión de las universidades selectivas en Chile</vt:lpstr>
      <vt:lpstr>Antecedentes</vt:lpstr>
      <vt:lpstr>Presentación de PowerPoint</vt:lpstr>
      <vt:lpstr>Antecedentes</vt:lpstr>
      <vt:lpstr>Antecedentes</vt:lpstr>
      <vt:lpstr>Presentación de PowerPoint</vt:lpstr>
      <vt:lpstr>Metodología</vt:lpstr>
      <vt:lpstr>Metodología</vt:lpstr>
      <vt:lpstr>Metodología</vt:lpstr>
      <vt:lpstr>Metodología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Resultados</vt:lpstr>
      <vt:lpstr>Reflexiones finales</vt:lpstr>
      <vt:lpstr>Presentación de PowerPoint</vt:lpstr>
      <vt:lpstr>Referencias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Exclusión de las universidades selectivas en Chile</dc:title>
  <dc:creator>Patricio Alejandro Silva Avila</dc:creator>
  <cp:lastModifiedBy>oespinoza</cp:lastModifiedBy>
  <cp:revision>1</cp:revision>
  <dcterms:created xsi:type="dcterms:W3CDTF">2022-03-30T13:24:40Z</dcterms:created>
  <dcterms:modified xsi:type="dcterms:W3CDTF">2022-04-27T13:12:27Z</dcterms:modified>
</cp:coreProperties>
</file>